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63" r:id="rId2"/>
  </p:sldMasterIdLst>
  <p:sldIdLst>
    <p:sldId id="256" r:id="rId3"/>
    <p:sldId id="263" r:id="rId4"/>
    <p:sldId id="269" r:id="rId5"/>
    <p:sldId id="284" r:id="rId6"/>
    <p:sldId id="285" r:id="rId7"/>
    <p:sldId id="268" r:id="rId8"/>
    <p:sldId id="270" r:id="rId9"/>
    <p:sldId id="260" r:id="rId10"/>
    <p:sldId id="271" r:id="rId11"/>
    <p:sldId id="266" r:id="rId12"/>
    <p:sldId id="267" r:id="rId13"/>
    <p:sldId id="294" r:id="rId14"/>
    <p:sldId id="292" r:id="rId15"/>
    <p:sldId id="287" r:id="rId16"/>
    <p:sldId id="288" r:id="rId17"/>
    <p:sldId id="289" r:id="rId18"/>
    <p:sldId id="274" r:id="rId19"/>
    <p:sldId id="275" r:id="rId20"/>
    <p:sldId id="276" r:id="rId21"/>
    <p:sldId id="279" r:id="rId22"/>
    <p:sldId id="280" r:id="rId23"/>
    <p:sldId id="282" r:id="rId24"/>
    <p:sldId id="286" r:id="rId25"/>
    <p:sldId id="291" r:id="rId26"/>
    <p:sldId id="293" r:id="rId27"/>
    <p:sldId id="290" r:id="rId28"/>
    <p:sldId id="258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a Miosoti Faura Arellano" initials="EMFA" lastIdx="1" clrIdx="0">
    <p:extLst>
      <p:ext uri="{19B8F6BF-5375-455C-9EA6-DF929625EA0E}">
        <p15:presenceInfo xmlns:p15="http://schemas.microsoft.com/office/powerpoint/2012/main" userId="S::erika.faura@upb.edu.co::a63255bb-12e4-426d-8144-11d90b8994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AB2"/>
    <a:srgbClr val="5C739C"/>
    <a:srgbClr val="E83566"/>
    <a:srgbClr val="4B252D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5380" autoAdjust="0"/>
  </p:normalViewPr>
  <p:slideViewPr>
    <p:cSldViewPr snapToGrid="0" snapToObjects="1">
      <p:cViewPr varScale="1">
        <p:scale>
          <a:sx n="90" d="100"/>
          <a:sy n="90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42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4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87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26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18E0AB5B-7A73-DD44-884D-B699A8A414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BB282DA-CCF1-D140-B2FA-CEC168B08987}"/>
              </a:ext>
            </a:extLst>
          </p:cNvPr>
          <p:cNvSpPr/>
          <p:nvPr userDrawn="1"/>
        </p:nvSpPr>
        <p:spPr>
          <a:xfrm>
            <a:off x="10569388" y="282388"/>
            <a:ext cx="941294" cy="99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75A19F4-9079-214C-9BFD-057918C60EC0}"/>
              </a:ext>
            </a:extLst>
          </p:cNvPr>
          <p:cNvSpPr/>
          <p:nvPr userDrawn="1"/>
        </p:nvSpPr>
        <p:spPr>
          <a:xfrm>
            <a:off x="0" y="5989320"/>
            <a:ext cx="811530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854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781F4FA-D5CE-E64C-BB83-EAF059064D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B9CDCC7-69A8-494D-AAC6-C3A59684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1497239"/>
            <a:ext cx="104285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09C968-E2E6-554F-BC73-1574E036C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285" y="2990397"/>
            <a:ext cx="10428515" cy="283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90078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8.emf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microsoft.com/office/2007/relationships/hdphoto" Target="../media/hdphoto6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8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5.emf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microsoft.com/office/2007/relationships/hdphoto" Target="../media/hdphoto12.wdp"/><Relationship Id="rId5" Type="http://schemas.microsoft.com/office/2007/relationships/hdphoto" Target="../media/hdphoto10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1BF350C-E6FF-41A9-A2BA-3E0C8CAA21C0}"/>
              </a:ext>
            </a:extLst>
          </p:cNvPr>
          <p:cNvSpPr/>
          <p:nvPr/>
        </p:nvSpPr>
        <p:spPr>
          <a:xfrm>
            <a:off x="654821" y="628220"/>
            <a:ext cx="5124183" cy="139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66823F2C-5B29-4417-8A47-00D8CC40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0" y="0"/>
            <a:ext cx="5300461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53B3FA6-FD42-4447-A661-3A9F1C852ACB}"/>
              </a:ext>
            </a:extLst>
          </p:cNvPr>
          <p:cNvSpPr/>
          <p:nvPr/>
        </p:nvSpPr>
        <p:spPr>
          <a:xfrm>
            <a:off x="-1" y="5890437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A983B5-3935-45B0-BAA3-B7F40DB780A5}"/>
              </a:ext>
            </a:extLst>
          </p:cNvPr>
          <p:cNvSpPr txBox="1"/>
          <p:nvPr/>
        </p:nvSpPr>
        <p:spPr>
          <a:xfrm>
            <a:off x="4241400" y="3429697"/>
            <a:ext cx="654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tiempo en una estación espacial?</a:t>
            </a:r>
            <a:endParaRPr lang="es-CO" sz="2800" dirty="0"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7B7F50-D8F0-44FE-BED4-969E778E7E7F}"/>
              </a:ext>
            </a:extLst>
          </p:cNvPr>
          <p:cNvSpPr txBox="1"/>
          <p:nvPr/>
        </p:nvSpPr>
        <p:spPr>
          <a:xfrm>
            <a:off x="3763643" y="2736078"/>
            <a:ext cx="7176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¿Cómo aprovechar</a:t>
            </a:r>
            <a:endParaRPr lang="es-CO" sz="5400" b="1" dirty="0">
              <a:solidFill>
                <a:srgbClr val="E83566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FDAD579-8D13-4837-8DF9-194DC6CE5A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065710" y="4143929"/>
            <a:ext cx="1325883" cy="1746508"/>
          </a:xfrm>
          <a:prstGeom prst="rect">
            <a:avLst/>
          </a:prstGeom>
        </p:spPr>
      </p:pic>
      <p:sp>
        <p:nvSpPr>
          <p:cNvPr id="18" name="Estrella: 4 puntas 17">
            <a:extLst>
              <a:ext uri="{FF2B5EF4-FFF2-40B4-BE49-F238E27FC236}">
                <a16:creationId xmlns:a16="http://schemas.microsoft.com/office/drawing/2014/main" id="{D237982C-6BCC-4952-8F2D-6689006D5DDD}"/>
              </a:ext>
            </a:extLst>
          </p:cNvPr>
          <p:cNvSpPr/>
          <p:nvPr/>
        </p:nvSpPr>
        <p:spPr>
          <a:xfrm>
            <a:off x="3026708" y="4837841"/>
            <a:ext cx="547309" cy="714929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strella: 4 puntas 18">
            <a:extLst>
              <a:ext uri="{FF2B5EF4-FFF2-40B4-BE49-F238E27FC236}">
                <a16:creationId xmlns:a16="http://schemas.microsoft.com/office/drawing/2014/main" id="{375E9982-5086-4212-9176-935B65A2E8DD}"/>
              </a:ext>
            </a:extLst>
          </p:cNvPr>
          <p:cNvSpPr/>
          <p:nvPr/>
        </p:nvSpPr>
        <p:spPr>
          <a:xfrm>
            <a:off x="405498" y="4602143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strella: 4 puntas 19">
            <a:extLst>
              <a:ext uri="{FF2B5EF4-FFF2-40B4-BE49-F238E27FC236}">
                <a16:creationId xmlns:a16="http://schemas.microsoft.com/office/drawing/2014/main" id="{F3B67F9C-C23F-4B87-BF9F-2115DC83ADCB}"/>
              </a:ext>
            </a:extLst>
          </p:cNvPr>
          <p:cNvSpPr/>
          <p:nvPr/>
        </p:nvSpPr>
        <p:spPr>
          <a:xfrm>
            <a:off x="3179108" y="3111734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strella: 4 puntas 20">
            <a:extLst>
              <a:ext uri="{FF2B5EF4-FFF2-40B4-BE49-F238E27FC236}">
                <a16:creationId xmlns:a16="http://schemas.microsoft.com/office/drawing/2014/main" id="{B50B1553-C535-447F-B38F-B090B24146F9}"/>
              </a:ext>
            </a:extLst>
          </p:cNvPr>
          <p:cNvSpPr/>
          <p:nvPr/>
        </p:nvSpPr>
        <p:spPr>
          <a:xfrm>
            <a:off x="4394651" y="2237009"/>
            <a:ext cx="394909" cy="392880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strella: 4 puntas 21">
            <a:extLst>
              <a:ext uri="{FF2B5EF4-FFF2-40B4-BE49-F238E27FC236}">
                <a16:creationId xmlns:a16="http://schemas.microsoft.com/office/drawing/2014/main" id="{E0F11C32-6787-47C7-9214-42E0DD176488}"/>
              </a:ext>
            </a:extLst>
          </p:cNvPr>
          <p:cNvSpPr/>
          <p:nvPr/>
        </p:nvSpPr>
        <p:spPr>
          <a:xfrm>
            <a:off x="3574017" y="1828800"/>
            <a:ext cx="820634" cy="816418"/>
          </a:xfrm>
          <a:prstGeom prst="star4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28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22533" y="1714812"/>
            <a:ext cx="571500" cy="152400"/>
          </a:xfrm>
          <a:prstGeom prst="rect">
            <a:avLst/>
          </a:prstGeom>
        </p:spPr>
      </p:pic>
      <p:pic>
        <p:nvPicPr>
          <p:cNvPr id="2" name="boston_dynamics_kick">
            <a:hlinkClick r:id="" action="ppaction://media"/>
            <a:extLst>
              <a:ext uri="{FF2B5EF4-FFF2-40B4-BE49-F238E27FC236}">
                <a16:creationId xmlns:a16="http://schemas.microsoft.com/office/drawing/2014/main" id="{6EECCF10-67FF-48A2-8B9E-7A7BEE45A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612" y="1517350"/>
            <a:ext cx="7339616" cy="41285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1C7BFE-3A57-432E-BD4A-693F38E43B0B}"/>
              </a:ext>
            </a:extLst>
          </p:cNvPr>
          <p:cNvSpPr txBox="1"/>
          <p:nvPr/>
        </p:nvSpPr>
        <p:spPr>
          <a:xfrm>
            <a:off x="8335926" y="2928074"/>
            <a:ext cx="345558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realidad, las emociones son algoritmos bioquímicos vitales para la supervivencia y la reproducción de todos los mamíferos.</a:t>
            </a:r>
          </a:p>
          <a:p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queremos comprender nuestra vida y nuestro futuro, debemos hacer todos los esfuerzos posibles por entender que es un algoritmo y cómo los algoritmos están conectados a las emociones.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67DEB8-8D41-4C6D-B819-F266C2AAE715}"/>
              </a:ext>
            </a:extLst>
          </p:cNvPr>
          <p:cNvSpPr/>
          <p:nvPr/>
        </p:nvSpPr>
        <p:spPr>
          <a:xfrm>
            <a:off x="6937417" y="1932318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Robots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CA4D8-F98F-4BF5-9620-0E4640DE79F3}"/>
              </a:ext>
            </a:extLst>
          </p:cNvPr>
          <p:cNvSpPr txBox="1"/>
          <p:nvPr/>
        </p:nvSpPr>
        <p:spPr>
          <a:xfrm>
            <a:off x="6096000" y="6198641"/>
            <a:ext cx="310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Créditos: Homo Deus – </a:t>
            </a:r>
            <a:r>
              <a:rPr lang="es-CO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Yuval</a:t>
            </a:r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Noah Harari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E4BAF1-AA20-428D-A413-A49CD8EDE4F7}"/>
              </a:ext>
            </a:extLst>
          </p:cNvPr>
          <p:cNvSpPr txBox="1"/>
          <p:nvPr/>
        </p:nvSpPr>
        <p:spPr>
          <a:xfrm>
            <a:off x="4154439" y="276476"/>
            <a:ext cx="427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🙏🏻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29246C-525C-4CFD-B2EA-EEEA22F9726A}"/>
              </a:ext>
            </a:extLst>
          </p:cNvPr>
          <p:cNvSpPr txBox="1"/>
          <p:nvPr/>
        </p:nvSpPr>
        <p:spPr>
          <a:xfrm>
            <a:off x="4582400" y="522697"/>
            <a:ext cx="34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Perdónalo, no saben lo que hacen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1" name="Imagen 1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EDA4BB-A322-4423-9D0A-B72F50316B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H="1">
            <a:off x="6396111" y="856105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2B0F7C4-E67C-4D43-B26B-B2EA05DEC24A}"/>
              </a:ext>
            </a:extLst>
          </p:cNvPr>
          <p:cNvSpPr/>
          <p:nvPr/>
        </p:nvSpPr>
        <p:spPr>
          <a:xfrm>
            <a:off x="0" y="519462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10ED75-47F3-3047-9E3C-3A57DE50F599}"/>
              </a:ext>
            </a:extLst>
          </p:cNvPr>
          <p:cNvSpPr txBox="1"/>
          <p:nvPr/>
        </p:nvSpPr>
        <p:spPr>
          <a:xfrm>
            <a:off x="1288765" y="4186853"/>
            <a:ext cx="1886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F7241-857B-DE46-B3E2-EE0DFE01E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38" y="4347453"/>
            <a:ext cx="194467" cy="173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70936" y="2583947"/>
            <a:ext cx="571500" cy="14454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6DD8F15-3FE8-4819-910C-31D5766136EF}"/>
              </a:ext>
            </a:extLst>
          </p:cNvPr>
          <p:cNvSpPr txBox="1"/>
          <p:nvPr/>
        </p:nvSpPr>
        <p:spPr>
          <a:xfrm>
            <a:off x="1015012" y="4617740"/>
            <a:ext cx="21603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Los algoritmos que controlan a los humanos operan mediante sensaciones, emociones y pensamientos.</a:t>
            </a:r>
          </a:p>
        </p:txBody>
      </p:sp>
      <p:pic>
        <p:nvPicPr>
          <p:cNvPr id="9" name="boston_dynamics_punch_02">
            <a:hlinkClick r:id="" action="ppaction://media"/>
            <a:extLst>
              <a:ext uri="{FF2B5EF4-FFF2-40B4-BE49-F238E27FC236}">
                <a16:creationId xmlns:a16="http://schemas.microsoft.com/office/drawing/2014/main" id="{8D4AA3E2-694E-4B0F-A086-2AF72B264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3051" y="1234661"/>
            <a:ext cx="8072286" cy="45406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7823B4-95A4-426A-92C4-33C733791725}"/>
              </a:ext>
            </a:extLst>
          </p:cNvPr>
          <p:cNvSpPr txBox="1"/>
          <p:nvPr/>
        </p:nvSpPr>
        <p:spPr>
          <a:xfrm>
            <a:off x="6556599" y="374792"/>
            <a:ext cx="417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👎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1F0E3-7CDE-49B9-8B10-7B6E496BF3D0}"/>
              </a:ext>
            </a:extLst>
          </p:cNvPr>
          <p:cNvSpPr txBox="1"/>
          <p:nvPr/>
        </p:nvSpPr>
        <p:spPr>
          <a:xfrm>
            <a:off x="6911629" y="471771"/>
            <a:ext cx="29414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Sabemos que no esta bien</a:t>
            </a:r>
            <a:endParaRPr lang="es-ES" sz="1600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6F4E1EF-D442-47E2-9CA3-4AFE85F6965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 flipH="1">
            <a:off x="6443799" y="876322"/>
            <a:ext cx="895483" cy="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06679" y="1942113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1878179" y="1753089"/>
            <a:ext cx="42424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 hará daño a un ser humano ni, por inacción, permitirá que un ser humano sufra daño.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s-ES" sz="2800" dirty="0"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cumplir las órdenes dadas por los seres humanos, a excepción de aquellas que entren en conflicto con la primera ley.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3. </a:t>
            </a:r>
            <a:r>
              <a:rPr lang="es-ES" sz="28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robot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debe proteger su propia existencia en la medida en que esta protección no entre en conflicto con la primera o con la segunda ley. 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6128531" y="4630333"/>
            <a:ext cx="2288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Yo, robot, libro de “ciencia ficción” donde Isaac Asimov define las leyes de la robótica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6222871" y="3734850"/>
            <a:ext cx="895483" cy="8954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DA4C31-C04E-4F03-A805-5838036C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7560" y="503358"/>
            <a:ext cx="2306979" cy="36792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92B8589-76A4-4ABD-AF33-8FDE98A86A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5453" y="1608925"/>
            <a:ext cx="2073876" cy="3070150"/>
          </a:xfrm>
          <a:prstGeom prst="rect">
            <a:avLst/>
          </a:prstGeom>
        </p:spPr>
      </p:pic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CD12F86-97A1-493A-9B93-44E07E27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814649" y="4182590"/>
            <a:ext cx="895483" cy="8954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5B2974-59A3-4D9C-9551-EF33D9A86571}"/>
              </a:ext>
            </a:extLst>
          </p:cNvPr>
          <p:cNvSpPr txBox="1"/>
          <p:nvPr/>
        </p:nvSpPr>
        <p:spPr>
          <a:xfrm>
            <a:off x="9232193" y="4925909"/>
            <a:ext cx="2288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 inspirada en el libro de Isaac Asimov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1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252" y="1631119"/>
            <a:ext cx="205029" cy="1734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793127" y="1886286"/>
            <a:ext cx="2743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  <a:p>
            <a:r>
              <a:rPr lang="es-ES" sz="2800" b="1" dirty="0">
                <a:solidFill>
                  <a:srgbClr val="5C739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Importantes</a:t>
            </a:r>
            <a:endParaRPr lang="es-CO" sz="2800" b="1" dirty="0">
              <a:solidFill>
                <a:srgbClr val="5C739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368E76-5F41-4BB3-9225-C7D6E1E3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9718" y="396302"/>
            <a:ext cx="4438650" cy="50958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B15D0-1199-48B0-BEB0-CD626C24D3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92652" y="2271006"/>
            <a:ext cx="4160142" cy="39021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C77A0E4-05E9-49D5-81CD-27238BCBB7CB}"/>
              </a:ext>
            </a:extLst>
          </p:cNvPr>
          <p:cNvSpPr txBox="1"/>
          <p:nvPr/>
        </p:nvSpPr>
        <p:spPr>
          <a:xfrm>
            <a:off x="4327185" y="1181157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Johnny 5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6F000B-27A5-41C5-960D-49892856DE0E}"/>
              </a:ext>
            </a:extLst>
          </p:cNvPr>
          <p:cNvSpPr txBox="1"/>
          <p:nvPr/>
        </p:nvSpPr>
        <p:spPr>
          <a:xfrm>
            <a:off x="8094655" y="3014176"/>
            <a:ext cx="121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Wall-E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5FEED6-0CC3-4F34-A53E-5EA9F9647C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7810" y="1213057"/>
            <a:ext cx="4048125" cy="56007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74A6BE0-7DD5-4587-B33E-B39102011B8B}"/>
              </a:ext>
            </a:extLst>
          </p:cNvPr>
          <p:cNvSpPr txBox="1"/>
          <p:nvPr/>
        </p:nvSpPr>
        <p:spPr>
          <a:xfrm>
            <a:off x="950061" y="1619938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C3P0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F51B12-C52E-4B2F-AC10-161E07618FCB}"/>
              </a:ext>
            </a:extLst>
          </p:cNvPr>
          <p:cNvSpPr txBox="1"/>
          <p:nvPr/>
        </p:nvSpPr>
        <p:spPr>
          <a:xfrm>
            <a:off x="4055433" y="3505849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R2D2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980446-DE3D-4A68-971F-A25176E65EFF}"/>
              </a:ext>
            </a:extLst>
          </p:cNvPr>
          <p:cNvSpPr txBox="1"/>
          <p:nvPr/>
        </p:nvSpPr>
        <p:spPr>
          <a:xfrm>
            <a:off x="624661" y="4684065"/>
            <a:ext cx="8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BB8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3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0D4179D2-FF2C-4609-8968-74E997502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r="15771"/>
          <a:stretch/>
        </p:blipFill>
        <p:spPr>
          <a:xfrm rot="16200000">
            <a:off x="2656525" y="-2674109"/>
            <a:ext cx="6861367" cy="122095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2E6019E-E60B-4735-BF79-3A5174877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6815" t="1769" r="28882"/>
          <a:stretch/>
        </p:blipFill>
        <p:spPr>
          <a:xfrm flipH="1">
            <a:off x="-10633" y="-3367"/>
            <a:ext cx="5495744" cy="686136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0DA0DC2-FA1F-4067-993B-85ED3A91B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E83566">
                <a:tint val="45000"/>
                <a:satMod val="400000"/>
              </a:srgbClr>
            </a:duotone>
          </a:blip>
          <a:srcRect t="4639" r="7505"/>
          <a:stretch/>
        </p:blipFill>
        <p:spPr>
          <a:xfrm>
            <a:off x="6828329" y="0"/>
            <a:ext cx="5350157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C94BE3-9C51-4309-955F-D5608ACE0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891" y="-531340"/>
            <a:ext cx="5985364" cy="73893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19D74F-4818-4F0D-AEE4-9FA98F6C9A62}"/>
              </a:ext>
            </a:extLst>
          </p:cNvPr>
          <p:cNvSpPr txBox="1"/>
          <p:nvPr/>
        </p:nvSpPr>
        <p:spPr>
          <a:xfrm>
            <a:off x="7168530" y="5104935"/>
            <a:ext cx="4714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Espacio</a:t>
            </a:r>
            <a:endParaRPr lang="es-CO" sz="8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CE85AC-9A2B-4B2E-9A6B-A9094A45A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530" y="5583409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80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824466B-74D2-4733-9CCF-562F18286238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B8E512-1AF1-4158-94EA-6D5E34EE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13348" y="2214750"/>
            <a:ext cx="571500" cy="152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9169B4-D3AD-45E1-87B3-6A5D82CE53F8}"/>
              </a:ext>
            </a:extLst>
          </p:cNvPr>
          <p:cNvSpPr txBox="1"/>
          <p:nvPr/>
        </p:nvSpPr>
        <p:spPr>
          <a:xfrm>
            <a:off x="4284848" y="2423491"/>
            <a:ext cx="32837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Desde hace varios años, hay una carrera espacial de multimillonarios, en la cuál se han logrado hitos importantes, tales como: Avances en propulsión de cohetes, innovación y construcción de cohetes propios y todas sus partes de manera economía y de alta calidad, disminuir costos en la reutilización de cohetes y mucho más.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736EB-9FEE-4101-A4C6-3B947E8C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89786" y="292029"/>
            <a:ext cx="2603246" cy="39978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4F4C2D5-1DE6-4CB9-AB39-3421CE068A05}"/>
              </a:ext>
            </a:extLst>
          </p:cNvPr>
          <p:cNvSpPr txBox="1"/>
          <p:nvPr/>
        </p:nvSpPr>
        <p:spPr>
          <a:xfrm>
            <a:off x="8096710" y="4683333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 de lo sucedido hasta ahora, se documenta en la película de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ficción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Marciano.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39AEB36-C7F3-45EE-BA41-587AADA0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 flipH="1">
            <a:off x="8191050" y="3787850"/>
            <a:ext cx="895483" cy="8954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D0E73-7CAB-4E2A-92E3-5C64420328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E83566">
                <a:tint val="45000"/>
                <a:satMod val="400000"/>
              </a:srgbClr>
            </a:duotone>
          </a:blip>
          <a:srcRect b="1550"/>
          <a:stretch/>
        </p:blipFill>
        <p:spPr>
          <a:xfrm>
            <a:off x="-1" y="10632"/>
            <a:ext cx="4091923" cy="68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1AF96BB-E3F1-483D-A52B-4795A730868A}"/>
              </a:ext>
            </a:extLst>
          </p:cNvPr>
          <p:cNvSpPr/>
          <p:nvPr/>
        </p:nvSpPr>
        <p:spPr>
          <a:xfrm>
            <a:off x="8374434" y="5631121"/>
            <a:ext cx="3226129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space_x_landing">
            <a:hlinkClick r:id="" action="ppaction://media"/>
            <a:extLst>
              <a:ext uri="{FF2B5EF4-FFF2-40B4-BE49-F238E27FC236}">
                <a16:creationId xmlns:a16="http://schemas.microsoft.com/office/drawing/2014/main" id="{70701167-33E3-44F1-9851-7DD49C06A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437" y="1804175"/>
            <a:ext cx="7581996" cy="404373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405" y="2894863"/>
            <a:ext cx="205029" cy="17348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8417983" y="3400507"/>
            <a:ext cx="31127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contadas oportunidades el mundo ha visto en vivo y en directo a través de redes sociales como los cohetes envían astronautas y provisiones a una estación espacial y el cohete propulsor aterriza en tierra, para ser usado nuevamente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8173433" y="2825748"/>
            <a:ext cx="3112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Aterrizaje cohete </a:t>
            </a:r>
            <a:r>
              <a:rPr lang="es-ES" b="1" dirty="0" err="1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es-ES" b="1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endParaRPr lang="es-CO" b="1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4AD2A0-E57C-462C-AC12-973DE710E0E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7347" y="564026"/>
            <a:ext cx="2450486" cy="198520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3314317-1675-4F4C-B055-B7829889D059}"/>
              </a:ext>
            </a:extLst>
          </p:cNvPr>
          <p:cNvSpPr/>
          <p:nvPr/>
        </p:nvSpPr>
        <p:spPr>
          <a:xfrm>
            <a:off x="0" y="503358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AFBF0E-75CD-46DA-89BF-E74F107169F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744" y="564026"/>
            <a:ext cx="6607085" cy="8953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378878-6482-4439-B9BE-04E1E9C7E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08" y="1918602"/>
            <a:ext cx="1062368" cy="11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BC36045A-50AE-4A51-9526-074840FA2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716660" y="60372"/>
            <a:ext cx="4470453" cy="6078981"/>
          </a:xfrm>
          <a:prstGeom prst="rect">
            <a:avLst/>
          </a:prstGeom>
        </p:spPr>
      </p:pic>
      <p:sp>
        <p:nvSpPr>
          <p:cNvPr id="28" name="Elipse 27">
            <a:extLst>
              <a:ext uri="{FF2B5EF4-FFF2-40B4-BE49-F238E27FC236}">
                <a16:creationId xmlns:a16="http://schemas.microsoft.com/office/drawing/2014/main" id="{924F57A6-8C97-4DAC-9AA6-70D2C34DDE45}"/>
              </a:ext>
            </a:extLst>
          </p:cNvPr>
          <p:cNvSpPr/>
          <p:nvPr/>
        </p:nvSpPr>
        <p:spPr>
          <a:xfrm>
            <a:off x="5342155" y="1020726"/>
            <a:ext cx="1172995" cy="1586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4F59284-1D6D-4E23-A411-F57AA99707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07585" y="1572491"/>
            <a:ext cx="3414483" cy="289256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E9A3A4-7579-4555-B077-9A792125B607}"/>
              </a:ext>
            </a:extLst>
          </p:cNvPr>
          <p:cNvSpPr/>
          <p:nvPr/>
        </p:nvSpPr>
        <p:spPr>
          <a:xfrm>
            <a:off x="-1" y="0"/>
            <a:ext cx="3678865" cy="1499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268708-932D-4846-8199-CEDB932F2B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25312" y="1664645"/>
            <a:ext cx="3414482" cy="289256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8320B0C-6DFE-40C7-BA3A-BE807320C3C8}"/>
              </a:ext>
            </a:extLst>
          </p:cNvPr>
          <p:cNvSpPr/>
          <p:nvPr/>
        </p:nvSpPr>
        <p:spPr>
          <a:xfrm>
            <a:off x="8513135" y="5779794"/>
            <a:ext cx="3678865" cy="1078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95FF5D-F46F-4540-B13D-1FF3FC2F9C1E}"/>
              </a:ext>
            </a:extLst>
          </p:cNvPr>
          <p:cNvSpPr txBox="1"/>
          <p:nvPr/>
        </p:nvSpPr>
        <p:spPr>
          <a:xfrm>
            <a:off x="3783933" y="2703032"/>
            <a:ext cx="3090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noFill/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  <a:endParaRPr lang="es-CO" sz="4800" b="1" dirty="0">
              <a:ln w="19050">
                <a:noFill/>
              </a:ln>
              <a:solidFill>
                <a:srgbClr val="5C73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B87EE2-8D31-41C7-865C-C252084F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63229" y="1356444"/>
            <a:ext cx="691515" cy="1844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97959D-F6E9-44A7-95CD-B3E017501A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719830" y="304950"/>
            <a:ext cx="2308326" cy="243274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B0EC6E1-2986-45EF-886D-711E6B1EC564}"/>
              </a:ext>
            </a:extLst>
          </p:cNvPr>
          <p:cNvSpPr txBox="1"/>
          <p:nvPr/>
        </p:nvSpPr>
        <p:spPr>
          <a:xfrm>
            <a:off x="3625775" y="1661912"/>
            <a:ext cx="1749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5D7901-A3D3-4DD1-83C0-19342D79052D}"/>
              </a:ext>
            </a:extLst>
          </p:cNvPr>
          <p:cNvSpPr txBox="1"/>
          <p:nvPr/>
        </p:nvSpPr>
        <p:spPr>
          <a:xfrm>
            <a:off x="3968730" y="2125825"/>
            <a:ext cx="955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378028F-D012-4F94-BB60-1185F49D52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</a:blip>
          <a:srcRect b="8409"/>
          <a:stretch/>
        </p:blipFill>
        <p:spPr>
          <a:xfrm rot="5400000">
            <a:off x="7093487" y="1940827"/>
            <a:ext cx="2213083" cy="301082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55EC38C-B87B-4D09-98D6-D9564E4655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164476" y="3473844"/>
            <a:ext cx="1837225" cy="23912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2288F55-894C-4D5D-A61B-D0D7B1624A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E83566">
                <a:tint val="45000"/>
                <a:satMod val="400000"/>
              </a:srgbClr>
            </a:duotone>
            <a:alphaModFix amt="70000"/>
          </a:blip>
          <a:srcRect b="8409"/>
          <a:stretch/>
        </p:blipFill>
        <p:spPr>
          <a:xfrm rot="5400000">
            <a:off x="7119283" y="1998017"/>
            <a:ext cx="2213083" cy="301082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29B58BA-6A97-4035-B46F-D9A6994E1B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</a14:imgLayer>
                </a14:imgProps>
              </a:ext>
            </a:extLst>
          </a:blip>
          <a:srcRect b="26909"/>
          <a:stretch/>
        </p:blipFill>
        <p:spPr>
          <a:xfrm flipH="1" flipV="1">
            <a:off x="3034399" y="3484477"/>
            <a:ext cx="1837225" cy="239127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CA7AABB-F2D3-4BF0-940F-8E198E795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E83566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0775"/>
          <a:stretch/>
        </p:blipFill>
        <p:spPr>
          <a:xfrm>
            <a:off x="4819065" y="265959"/>
            <a:ext cx="2308326" cy="24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20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4C4F3AE-AAD4-4B7B-B6A8-19BBC6CF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690" y="1719529"/>
            <a:ext cx="4040262" cy="40402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25" y="4317054"/>
            <a:ext cx="205029" cy="173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0AF770-00E7-4DD9-A033-9A4917732086}"/>
              </a:ext>
            </a:extLst>
          </p:cNvPr>
          <p:cNvSpPr txBox="1"/>
          <p:nvPr/>
        </p:nvSpPr>
        <p:spPr>
          <a:xfrm>
            <a:off x="5227403" y="4166682"/>
            <a:ext cx="307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6752AF-9213-409E-9A79-5B0468EA86BB}"/>
              </a:ext>
            </a:extLst>
          </p:cNvPr>
          <p:cNvSpPr txBox="1"/>
          <p:nvPr/>
        </p:nvSpPr>
        <p:spPr>
          <a:xfrm>
            <a:off x="4908423" y="4597569"/>
            <a:ext cx="4820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serie de televisión, sobre la vida de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Elliot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Alderson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brillante programador con problemas de ansiedad social, trabaja como ingeniero de ciberseguridad.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53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E1B5FD0-19BA-412E-B994-A252C589EF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49AB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09884" y="0"/>
            <a:ext cx="457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50E741-CC3D-427C-BE42-D9BA6D53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4898571" cy="6858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8050190-8DF2-416A-878A-A4C1AF19677D}"/>
              </a:ext>
            </a:extLst>
          </p:cNvPr>
          <p:cNvSpPr txBox="1"/>
          <p:nvPr/>
        </p:nvSpPr>
        <p:spPr>
          <a:xfrm>
            <a:off x="4157331" y="813121"/>
            <a:ext cx="630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0AA37BD-1640-445E-9ADE-64EE52D3B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25" y="952454"/>
            <a:ext cx="205029" cy="17348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62F5FA9-F199-4A63-9EC2-46550F9802B8}"/>
              </a:ext>
            </a:extLst>
          </p:cNvPr>
          <p:cNvSpPr txBox="1"/>
          <p:nvPr/>
        </p:nvSpPr>
        <p:spPr>
          <a:xfrm>
            <a:off x="7936822" y="654363"/>
            <a:ext cx="235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err="1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CO" sz="3600" b="1" dirty="0">
                <a:ln>
                  <a:solidFill>
                    <a:srgbClr val="5C739C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61AC6B4-07C1-4A4B-AD7F-5B081466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94" y="977529"/>
            <a:ext cx="205029" cy="17348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8541802-DC36-4642-9A7F-EC0DE4FF2170}"/>
              </a:ext>
            </a:extLst>
          </p:cNvPr>
          <p:cNvSpPr txBox="1"/>
          <p:nvPr/>
        </p:nvSpPr>
        <p:spPr>
          <a:xfrm>
            <a:off x="3075453" y="1039197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>
                  <a:solidFill>
                    <a:srgbClr val="E8356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6D4FEE-C937-47BB-B9AA-F8D7CC9AFA1D}"/>
              </a:ext>
            </a:extLst>
          </p:cNvPr>
          <p:cNvSpPr txBox="1"/>
          <p:nvPr/>
        </p:nvSpPr>
        <p:spPr>
          <a:xfrm>
            <a:off x="3950004" y="1610303"/>
            <a:ext cx="1002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90673A-6F81-4D64-BCDE-22C3DD6702D8}"/>
              </a:ext>
            </a:extLst>
          </p:cNvPr>
          <p:cNvSpPr txBox="1"/>
          <p:nvPr/>
        </p:nvSpPr>
        <p:spPr>
          <a:xfrm>
            <a:off x="3131272" y="1790212"/>
            <a:ext cx="186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CO" sz="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elea</a:t>
            </a:r>
            <a:endParaRPr lang="es-CO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93DDD8-F30F-4BC9-89FE-19656EA0C1EF}"/>
              </a:ext>
            </a:extLst>
          </p:cNvPr>
          <p:cNvSpPr txBox="1"/>
          <p:nvPr/>
        </p:nvSpPr>
        <p:spPr>
          <a:xfrm rot="16200000">
            <a:off x="3545320" y="3070776"/>
            <a:ext cx="5438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Enron | Derrotar a los ricos  Deuda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Caso </a:t>
            </a:r>
            <a:r>
              <a:rPr lang="en-US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GameStop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Bitcoin | Dodge Coin  Video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Hacking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Espionaje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3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9101BF9-FBC1-AB46-892A-13507D0E1776}"/>
              </a:ext>
            </a:extLst>
          </p:cNvPr>
          <p:cNvSpPr txBox="1"/>
          <p:nvPr/>
        </p:nvSpPr>
        <p:spPr>
          <a:xfrm>
            <a:off x="2223910" y="2623161"/>
            <a:ext cx="8768977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Fundamentos básicos apreciación audiovisual</a:t>
            </a:r>
          </a:p>
          <a:p>
            <a:pPr>
              <a:lnSpc>
                <a:spcPct val="150000"/>
              </a:lnSpc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Inteligencia artificial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Robots y ciborgs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Salud y mente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Espacio</a:t>
            </a: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y recomendaciones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85E942-567A-2344-AE80-F0EABDD4689F}"/>
              </a:ext>
            </a:extLst>
          </p:cNvPr>
          <p:cNvSpPr txBox="1"/>
          <p:nvPr/>
        </p:nvSpPr>
        <p:spPr>
          <a:xfrm>
            <a:off x="1199113" y="1699831"/>
            <a:ext cx="288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chemeClr val="accent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748C49-48A2-44CC-BAC2-6AA3C8D0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28" y="2886962"/>
            <a:ext cx="205029" cy="1734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466090-A45B-4277-A4DE-DA6DDF3A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10" y="3429000"/>
            <a:ext cx="205029" cy="1734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6064D2-1297-45B1-B1D5-8597E585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81" y="6175786"/>
            <a:ext cx="205029" cy="173485"/>
          </a:xfrm>
          <a:prstGeom prst="rect">
            <a:avLst/>
          </a:prstGeom>
        </p:spPr>
      </p:pic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69CFDD13-D2ED-4F87-8F66-2284F7A3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34857" y="1100132"/>
            <a:ext cx="1640911" cy="16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7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A629B40-9106-4E7F-B7B7-605ADFF26A28}"/>
              </a:ext>
            </a:extLst>
          </p:cNvPr>
          <p:cNvSpPr txBox="1"/>
          <p:nvPr/>
        </p:nvSpPr>
        <p:spPr>
          <a:xfrm>
            <a:off x="5076961" y="2965670"/>
            <a:ext cx="43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series y películas en la actualidad cuentan con un equipo interdisciplinar que probablemente incluyan científicos de datos, los cuales buscan crear una aceptación alta entre 9 y 9,5 como puntuación del publico.</a:t>
            </a:r>
            <a:endParaRPr lang="es-CO" dirty="0">
              <a:solidFill>
                <a:srgbClr val="E835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887CA7-0328-44A2-B34C-10B5D6761FF0}"/>
              </a:ext>
            </a:extLst>
          </p:cNvPr>
          <p:cNvSpPr txBox="1"/>
          <p:nvPr/>
        </p:nvSpPr>
        <p:spPr>
          <a:xfrm>
            <a:off x="1339702" y="4892010"/>
            <a:ext cx="3817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Thrones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House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cards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A4F466-8E8E-4929-AEE0-DE1F6075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34547" y="5315442"/>
            <a:ext cx="205029" cy="1734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0AB041-4467-4A04-829C-23CCF3C8374F}"/>
              </a:ext>
            </a:extLst>
          </p:cNvPr>
          <p:cNvSpPr txBox="1"/>
          <p:nvPr/>
        </p:nvSpPr>
        <p:spPr>
          <a:xfrm>
            <a:off x="3354623" y="5564362"/>
            <a:ext cx="5595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En el caso de las series, estas pueden cambiar según las opiniones de los espectadores</a:t>
            </a:r>
            <a:endParaRPr lang="es-ES" sz="1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04C83F-0513-426C-B21B-B0EFF23C52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951230" y="1364899"/>
            <a:ext cx="1325883" cy="17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3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B506D1A-3166-4B7F-87F9-129DEF82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668" y="4487410"/>
            <a:ext cx="205029" cy="173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BCF434-719D-42C0-B3C9-FFC85FA195E8}"/>
              </a:ext>
            </a:extLst>
          </p:cNvPr>
          <p:cNvSpPr txBox="1"/>
          <p:nvPr/>
        </p:nvSpPr>
        <p:spPr>
          <a:xfrm>
            <a:off x="5022046" y="4337038"/>
            <a:ext cx="2633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club de la pelea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415B2E-9784-416F-B0F3-39BA59F2E019}"/>
              </a:ext>
            </a:extLst>
          </p:cNvPr>
          <p:cNvSpPr txBox="1"/>
          <p:nvPr/>
        </p:nvSpPr>
        <p:spPr>
          <a:xfrm>
            <a:off x="3480323" y="4739012"/>
            <a:ext cx="4352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empleado de oficina insomne, harto de su vida, se cruza con un vendedor peculiar. Ambos crean un club de lucha clandestino como forma de terapia y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C04015-655F-4B72-BD82-8AE1DE2F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50432" y="0"/>
            <a:ext cx="435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3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19B31D-9FAB-4368-A13F-F7E2ECC0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81176" y="0"/>
            <a:ext cx="499331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08A7E7-8615-4920-AF95-6B9EF84C63C3}"/>
              </a:ext>
            </a:extLst>
          </p:cNvPr>
          <p:cNvSpPr txBox="1"/>
          <p:nvPr/>
        </p:nvSpPr>
        <p:spPr>
          <a:xfrm>
            <a:off x="4598312" y="1743947"/>
            <a:ext cx="58125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Nadie habla del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Ningún miembro habla sobre el club de la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pelea termina cuando uno de los contendientes grita “basta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desfallece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una se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ñal</a:t>
            </a:r>
            <a:endParaRPr lang="es-E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dos hombres por pelea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una pelea a la vez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peleará sin camisa y sin zapatos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pelea durará el tiempo que sea necesario</a:t>
            </a: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esta es tu primera noche en el club de la pelea…TIENES que pelear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AB8930-F52E-472C-8BEC-FED00E1C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32494" y="1881603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B07DE44-EE9F-4FED-9B7F-74ABFF8B3097}"/>
              </a:ext>
            </a:extLst>
          </p:cNvPr>
          <p:cNvSpPr txBox="1"/>
          <p:nvPr/>
        </p:nvSpPr>
        <p:spPr>
          <a:xfrm>
            <a:off x="946297" y="2028483"/>
            <a:ext cx="3545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Reglas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CLUB         </a:t>
            </a:r>
          </a:p>
          <a:p>
            <a:pPr algn="r"/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PELEA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8D9E8F-C31A-43FD-B6F7-5F3E9308DDB3}"/>
              </a:ext>
            </a:extLst>
          </p:cNvPr>
          <p:cNvSpPr txBox="1"/>
          <p:nvPr/>
        </p:nvSpPr>
        <p:spPr>
          <a:xfrm rot="16200000">
            <a:off x="2118476" y="2934989"/>
            <a:ext cx="83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de la</a:t>
            </a:r>
            <a:endParaRPr lang="es-CO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4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02" y="2000039"/>
            <a:ext cx="205029" cy="1734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89E3C62-667E-4113-9982-210F08F31EE2}"/>
              </a:ext>
            </a:extLst>
          </p:cNvPr>
          <p:cNvSpPr txBox="1"/>
          <p:nvPr/>
        </p:nvSpPr>
        <p:spPr>
          <a:xfrm>
            <a:off x="2371060" y="4800642"/>
            <a:ext cx="9367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Tenemos un segundo cerebro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76A387-0A60-4073-B1ED-DE5F88F2B14B}"/>
              </a:ext>
            </a:extLst>
          </p:cNvPr>
          <p:cNvSpPr txBox="1"/>
          <p:nvPr/>
        </p:nvSpPr>
        <p:spPr>
          <a:xfrm>
            <a:off x="9820940" y="548693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¡en el intestino!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1211631" y="1869086"/>
            <a:ext cx="59228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¡un cerebro compuesto por más de cien millones de neuronas! Se denomina </a:t>
            </a:r>
            <a:r>
              <a:rPr lang="es-ES" sz="24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cerebro entérico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esta conectado permanentemente con el de nuestra cabeza.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671AE-1C05-4702-98FF-59306F4242CD}"/>
              </a:ext>
            </a:extLst>
          </p:cNvPr>
          <p:cNvSpPr txBox="1"/>
          <p:nvPr/>
        </p:nvSpPr>
        <p:spPr>
          <a:xfrm>
            <a:off x="1211631" y="2923726"/>
            <a:ext cx="5922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Contribuye a producir y repartir en nuestro cuerpo neurotransmisores activos en el cerebro.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522195F-55F5-4641-9983-56598C08F9D0}"/>
              </a:ext>
            </a:extLst>
          </p:cNvPr>
          <p:cNvSpPr txBox="1"/>
          <p:nvPr/>
        </p:nvSpPr>
        <p:spPr>
          <a:xfrm>
            <a:off x="1211631" y="3862184"/>
            <a:ext cx="948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señales procedentes del intestino pueden influir en las funciones cerebrales y provocar efectos negativos, por ejemplo en el rendimiento laboral y la capacidad intelectual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598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2264254" y="2414165"/>
            <a:ext cx="6454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siestas de entre diez y veinte minutos, el efecto sobre el funcionamiento cognitivo es positivo desde el momento de despertar. Pero, con descansos ligeramente más largos, la siesta entra en un territorio negativo – es decir, en la inercia del sueño – y tiene que subir hasta encontrar la salida.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C9B8FE-6ADE-41FB-8EB0-BC3C903B0C80}"/>
              </a:ext>
            </a:extLst>
          </p:cNvPr>
          <p:cNvSpPr txBox="1"/>
          <p:nvPr/>
        </p:nvSpPr>
        <p:spPr>
          <a:xfrm>
            <a:off x="2264253" y="3941663"/>
            <a:ext cx="68903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ideal sería dormir una siesta </a:t>
            </a:r>
            <a:r>
              <a:rPr lang="es-ES" sz="2000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entre diez y veinte minutos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Esas siestas breves “son perfectas en entornos laborales, donde se suele requerir un rendimiento inmediato tras despertar.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040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DC9B8FE-6ADE-41FB-8EB0-BC3C903B0C80}"/>
              </a:ext>
            </a:extLst>
          </p:cNvPr>
          <p:cNvSpPr txBox="1"/>
          <p:nvPr/>
        </p:nvSpPr>
        <p:spPr>
          <a:xfrm>
            <a:off x="1423503" y="2556668"/>
            <a:ext cx="535574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Lave rápido los platos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siempre es más sencillo lavar los platos inmediatamente terminados de usar. Aplique este mismo principio con las actividades que no son tan agradables de realizar, diligencias, tareas, pendientes en general.</a:t>
            </a:r>
          </a:p>
          <a:p>
            <a:endParaRPr lang="es-E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mejor forma de ganar una discusión es ¡Evitándola! 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805561-7071-43ED-8EAD-01FCA6DB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87" y="4627072"/>
            <a:ext cx="205029" cy="17348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DDBF476-498E-4034-8512-5612B1C490E5}"/>
              </a:ext>
            </a:extLst>
          </p:cNvPr>
          <p:cNvSpPr txBox="1"/>
          <p:nvPr/>
        </p:nvSpPr>
        <p:spPr>
          <a:xfrm rot="16200000">
            <a:off x="-160914" y="3311353"/>
            <a:ext cx="2737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Bonus </a:t>
            </a:r>
            <a:r>
              <a:rPr lang="es-CO" sz="22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endParaRPr lang="es-CO" sz="22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Una mano con comida&#10;&#10;Descripción generada automáticamente">
            <a:extLst>
              <a:ext uri="{FF2B5EF4-FFF2-40B4-BE49-F238E27FC236}">
                <a16:creationId xmlns:a16="http://schemas.microsoft.com/office/drawing/2014/main" id="{B8057AA5-A5FD-4FC9-ADE6-7913B39C63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8C2C5367-7485-4619-A1F8-883E19A55D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523092" y="26115"/>
            <a:ext cx="3406274" cy="510941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F75B6CD-67F8-498C-889C-3D1852C5F7D3}"/>
              </a:ext>
            </a:extLst>
          </p:cNvPr>
          <p:cNvSpPr/>
          <p:nvPr/>
        </p:nvSpPr>
        <p:spPr>
          <a:xfrm>
            <a:off x="0" y="0"/>
            <a:ext cx="3615070" cy="135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139" y="1520093"/>
            <a:ext cx="205029" cy="1734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89E3C62-667E-4113-9982-210F08F31EE2}"/>
              </a:ext>
            </a:extLst>
          </p:cNvPr>
          <p:cNvSpPr txBox="1"/>
          <p:nvPr/>
        </p:nvSpPr>
        <p:spPr>
          <a:xfrm>
            <a:off x="7459784" y="5003644"/>
            <a:ext cx="4433778" cy="63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76A387-0A60-4073-B1ED-DE5F88F2B14B}"/>
              </a:ext>
            </a:extLst>
          </p:cNvPr>
          <p:cNvSpPr txBox="1"/>
          <p:nvPr/>
        </p:nvSpPr>
        <p:spPr>
          <a:xfrm>
            <a:off x="9598539" y="557228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04D55A-0688-400A-84E7-FE35028C0993}"/>
              </a:ext>
            </a:extLst>
          </p:cNvPr>
          <p:cNvSpPr txBox="1"/>
          <p:nvPr/>
        </p:nvSpPr>
        <p:spPr>
          <a:xfrm>
            <a:off x="2087887" y="1922931"/>
            <a:ext cx="6535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naturaleza ya tiene la respuesta, ya sea como fuente de inspiración o como referente que debe ser leída e interpretada 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03697E-8CC3-46F6-98B1-9BAABDBA8236}"/>
              </a:ext>
            </a:extLst>
          </p:cNvPr>
          <p:cNvSpPr txBox="1"/>
          <p:nvPr/>
        </p:nvSpPr>
        <p:spPr>
          <a:xfrm>
            <a:off x="2085656" y="1407927"/>
            <a:ext cx="627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Pequeños cambios pueden traer grandes transformaciones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C88D321-526A-439F-B370-D31F970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15" y="2041815"/>
            <a:ext cx="205029" cy="1734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8875913-BCDF-4FB6-AB20-E1EF2405A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582" y="2768669"/>
            <a:ext cx="205029" cy="1734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E32E57E-86E3-4360-A2B6-760EF2134FD3}"/>
              </a:ext>
            </a:extLst>
          </p:cNvPr>
          <p:cNvSpPr txBox="1"/>
          <p:nvPr/>
        </p:nvSpPr>
        <p:spPr>
          <a:xfrm>
            <a:off x="2087887" y="3416798"/>
            <a:ext cx="6535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puede hacer algo por su cuenta, en lugar de someterse a la adversidad o a una programación determinada</a:t>
            </a:r>
            <a:endParaRPr lang="es-CO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FAF105D-7290-4F45-8503-931864D85B16}"/>
              </a:ext>
            </a:extLst>
          </p:cNvPr>
          <p:cNvSpPr txBox="1"/>
          <p:nvPr/>
        </p:nvSpPr>
        <p:spPr>
          <a:xfrm>
            <a:off x="2087887" y="2686953"/>
            <a:ext cx="7546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uno pueda incidir de forma parcial en su salud, su envejecimiento y, por tanto, en el curso de su vida, es básicamente una buena noticia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86AB0A4-A68B-4A7B-8EAC-8C2FA5004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026" y="3495523"/>
            <a:ext cx="205029" cy="17348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77BE5C7-9633-40E9-A0AF-0C3628EF5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69" y="4273745"/>
            <a:ext cx="205029" cy="17348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72B89DA-5B26-40F4-896F-B9A983CD3A13}"/>
              </a:ext>
            </a:extLst>
          </p:cNvPr>
          <p:cNvSpPr txBox="1"/>
          <p:nvPr/>
        </p:nvSpPr>
        <p:spPr>
          <a:xfrm>
            <a:off x="2087887" y="4187133"/>
            <a:ext cx="7024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placer proporcionado por un deporte, favorece la producción de endorfinas, estas actúan como fármacos internos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18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56FC406-BA5D-CB4E-8D1C-EEA4A245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"/>
            <a:ext cx="12192000" cy="68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433BB99-39A6-4416-813C-729D59A8BB49}"/>
              </a:ext>
            </a:extLst>
          </p:cNvPr>
          <p:cNvSpPr/>
          <p:nvPr/>
        </p:nvSpPr>
        <p:spPr>
          <a:xfrm>
            <a:off x="0" y="592256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0BE107A-4919-49EF-B653-1BE6722D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998" y="0"/>
            <a:ext cx="5483946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28" y="4303656"/>
            <a:ext cx="571500" cy="1524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5034960-8DE3-40CF-9468-654D765CF2AC}"/>
              </a:ext>
            </a:extLst>
          </p:cNvPr>
          <p:cNvSpPr txBox="1"/>
          <p:nvPr/>
        </p:nvSpPr>
        <p:spPr>
          <a:xfrm>
            <a:off x="6696611" y="2419877"/>
            <a:ext cx="303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Micro</a:t>
            </a:r>
            <a:endParaRPr lang="es-CO" sz="72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AB5D8CF-20F9-4EED-A0E2-3A4538424758}"/>
              </a:ext>
            </a:extLst>
          </p:cNvPr>
          <p:cNvSpPr txBox="1"/>
          <p:nvPr/>
        </p:nvSpPr>
        <p:spPr>
          <a:xfrm>
            <a:off x="7041946" y="2184289"/>
            <a:ext cx="3221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 de una película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D3B255-5050-45FA-B3F2-013925738ADB}"/>
              </a:ext>
            </a:extLst>
          </p:cNvPr>
          <p:cNvSpPr/>
          <p:nvPr/>
        </p:nvSpPr>
        <p:spPr>
          <a:xfrm>
            <a:off x="6937556" y="3233059"/>
            <a:ext cx="3569183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Cosmos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7F6AC2-DBC2-42F1-9001-249E76EBA4C2}"/>
              </a:ext>
            </a:extLst>
          </p:cNvPr>
          <p:cNvSpPr txBox="1"/>
          <p:nvPr/>
        </p:nvSpPr>
        <p:spPr>
          <a:xfrm>
            <a:off x="7813028" y="4170382"/>
            <a:ext cx="3569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Son los personajes de la historia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C0738C-D917-499A-A093-FB2E9E5C53D3}"/>
              </a:ext>
            </a:extLst>
          </p:cNvPr>
          <p:cNvSpPr txBox="1"/>
          <p:nvPr/>
        </p:nvSpPr>
        <p:spPr>
          <a:xfrm>
            <a:off x="6472294" y="5852915"/>
            <a:ext cx="2288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Darlene, hace parte de la realidad o grupo humano que conforma un ámbito cerrado de la serie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 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FEE7F0C-B759-4A37-A9DB-69BC630F10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886151" y="5012008"/>
            <a:ext cx="895483" cy="8954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74F5CA-144B-450C-894C-E818D834B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941" y="234035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24B341F-FB7D-46EB-ACF7-1B64596EB81C}"/>
              </a:ext>
            </a:extLst>
          </p:cNvPr>
          <p:cNvSpPr/>
          <p:nvPr/>
        </p:nvSpPr>
        <p:spPr>
          <a:xfrm>
            <a:off x="0" y="0"/>
            <a:ext cx="5300461" cy="6858000"/>
          </a:xfrm>
          <a:prstGeom prst="rect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EFC4EA-5850-4AE0-935B-E735EFC856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5400000">
            <a:off x="3279032" y="-2054968"/>
            <a:ext cx="6858000" cy="109679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3816CF-4C73-41F6-8861-6E12DF92B893}"/>
              </a:ext>
            </a:extLst>
          </p:cNvPr>
          <p:cNvSpPr txBox="1"/>
          <p:nvPr/>
        </p:nvSpPr>
        <p:spPr>
          <a:xfrm>
            <a:off x="28774" y="1417094"/>
            <a:ext cx="5611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800" b="1" dirty="0">
                <a:ln w="19050">
                  <a:solidFill>
                    <a:srgbClr val="5C739C"/>
                  </a:solidFill>
                </a:ln>
                <a:solidFill>
                  <a:srgbClr val="5C73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O" sz="13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acro</a:t>
            </a:r>
            <a:endParaRPr lang="es-CO" sz="102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2B4316A-C7D1-44D7-ACA5-18D436E5992F}"/>
              </a:ext>
            </a:extLst>
          </p:cNvPr>
          <p:cNvSpPr txBox="1"/>
          <p:nvPr/>
        </p:nvSpPr>
        <p:spPr>
          <a:xfrm>
            <a:off x="710150" y="2948137"/>
            <a:ext cx="485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8800" b="1" dirty="0">
                <a:ln w="19050">
                  <a:noFill/>
                </a:ln>
                <a:solidFill>
                  <a:srgbClr val="E83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O" sz="8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smos</a:t>
            </a:r>
            <a:endParaRPr lang="es-CO" sz="595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D2759-35AC-4CE6-88A6-25B046AF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38314" y="1423797"/>
            <a:ext cx="571500" cy="152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E29AF2C-F4F8-4883-876B-793E27BE8D27}"/>
              </a:ext>
            </a:extLst>
          </p:cNvPr>
          <p:cNvSpPr txBox="1"/>
          <p:nvPr/>
        </p:nvSpPr>
        <p:spPr>
          <a:xfrm>
            <a:off x="1967864" y="4297312"/>
            <a:ext cx="3298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s-ES" dirty="0">
                <a:solidFill>
                  <a:schemeClr val="bg1"/>
                </a:solidFill>
              </a:rPr>
              <a:t>Es </a:t>
            </a:r>
            <a:r>
              <a:rPr lang="es-ES" dirty="0">
                <a:solidFill>
                  <a:srgbClr val="E83566"/>
                </a:solidFill>
                <a:latin typeface="Arial Black" panose="020B0A04020102020204" pitchFamily="34" charset="0"/>
              </a:rPr>
              <a:t>el lugar </a:t>
            </a:r>
            <a:r>
              <a:rPr lang="es-ES" dirty="0">
                <a:solidFill>
                  <a:schemeClr val="bg1"/>
                </a:solidFill>
              </a:rPr>
              <a:t>o el escenario donde se desarrolla la historia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0ECDF9F-21EA-4E76-AAAD-DDF43417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976" y="4384544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9EFE89-A2A8-4ADE-8143-2A54870E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0D3464B-16D3-404C-B947-697588AC90A9}"/>
              </a:ext>
            </a:extLst>
          </p:cNvPr>
          <p:cNvSpPr txBox="1"/>
          <p:nvPr/>
        </p:nvSpPr>
        <p:spPr>
          <a:xfrm>
            <a:off x="7854920" y="5123455"/>
            <a:ext cx="3284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800" b="1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</a:rPr>
              <a:t>S</a:t>
            </a: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CAE9EE9C-12DD-4784-9E97-0F7CC1B869A0}"/>
              </a:ext>
            </a:extLst>
          </p:cNvPr>
          <p:cNvSpPr/>
          <p:nvPr/>
        </p:nvSpPr>
        <p:spPr>
          <a:xfrm flipH="1">
            <a:off x="6049927" y="4316818"/>
            <a:ext cx="6142071" cy="2541181"/>
          </a:xfrm>
          <a:prstGeom prst="rtTriangle">
            <a:avLst/>
          </a:prstGeom>
          <a:solidFill>
            <a:srgbClr val="F49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493C1A-86E1-49D2-BDEE-B304CDD08EA8}"/>
              </a:ext>
            </a:extLst>
          </p:cNvPr>
          <p:cNvSpPr txBox="1"/>
          <p:nvPr/>
        </p:nvSpPr>
        <p:spPr>
          <a:xfrm>
            <a:off x="7973060" y="5131321"/>
            <a:ext cx="40922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plit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relación que se da entre el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0C1D2B-4C7A-405F-9F32-523339C73202}"/>
              </a:ext>
            </a:extLst>
          </p:cNvPr>
          <p:cNvSpPr txBox="1"/>
          <p:nvPr/>
        </p:nvSpPr>
        <p:spPr>
          <a:xfrm>
            <a:off x="8637170" y="6180851"/>
            <a:ext cx="3588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macrocosmos y el microcosmos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563" y="6550183"/>
            <a:ext cx="5715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26590" y="3675925"/>
            <a:ext cx="571500" cy="152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B3CDDAF-FB77-4A76-81E6-32EED64DCC8B}"/>
              </a:ext>
            </a:extLst>
          </p:cNvPr>
          <p:cNvSpPr txBox="1"/>
          <p:nvPr/>
        </p:nvSpPr>
        <p:spPr>
          <a:xfrm>
            <a:off x="4569151" y="3318149"/>
            <a:ext cx="20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Reducción gradual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5ABDBB-B183-463D-9E22-6EF5819862C3}"/>
              </a:ext>
            </a:extLst>
          </p:cNvPr>
          <p:cNvSpPr/>
          <p:nvPr/>
        </p:nvSpPr>
        <p:spPr>
          <a:xfrm>
            <a:off x="0" y="0"/>
            <a:ext cx="4027307" cy="160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65C925-4519-411B-ADC8-35EED63D94AB}"/>
              </a:ext>
            </a:extLst>
          </p:cNvPr>
          <p:cNvSpPr txBox="1"/>
          <p:nvPr/>
        </p:nvSpPr>
        <p:spPr>
          <a:xfrm rot="16200000">
            <a:off x="-1442446" y="1969117"/>
            <a:ext cx="4941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In crescendo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BDA524-16D4-4104-93E2-64214AB4CD55}"/>
              </a:ext>
            </a:extLst>
          </p:cNvPr>
          <p:cNvSpPr txBox="1"/>
          <p:nvPr/>
        </p:nvSpPr>
        <p:spPr>
          <a:xfrm rot="5400000">
            <a:off x="1915971" y="3849374"/>
            <a:ext cx="5001590" cy="101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Decrescendo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34DF210-A0DE-4CDD-8DE6-05650AB5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420" y="3390342"/>
            <a:ext cx="205029" cy="17348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42F457C-F811-4AA8-98C8-469EB853F350}"/>
              </a:ext>
            </a:extLst>
          </p:cNvPr>
          <p:cNvSpPr txBox="1"/>
          <p:nvPr/>
        </p:nvSpPr>
        <p:spPr>
          <a:xfrm>
            <a:off x="1659004" y="2842596"/>
            <a:ext cx="23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Aumento progresivo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3A483D-F358-450A-A759-42F116309C0B}"/>
              </a:ext>
            </a:extLst>
          </p:cNvPr>
          <p:cNvSpPr/>
          <p:nvPr/>
        </p:nvSpPr>
        <p:spPr>
          <a:xfrm>
            <a:off x="5993492" y="3976276"/>
            <a:ext cx="4397355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Relación</a:t>
            </a:r>
            <a:endParaRPr lang="es-E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5004D2E-7E63-437B-8ACB-10AE3F1B1264}"/>
              </a:ext>
            </a:extLst>
          </p:cNvPr>
          <p:cNvSpPr txBox="1"/>
          <p:nvPr/>
        </p:nvSpPr>
        <p:spPr>
          <a:xfrm>
            <a:off x="6717561" y="4702355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ln>
                  <a:solidFill>
                    <a:srgbClr val="E83566"/>
                  </a:solidFill>
                </a:ln>
                <a:solidFill>
                  <a:srgbClr val="E83566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a</a:t>
            </a:r>
            <a:r>
              <a:rPr lang="en-US" sz="4800" dirty="0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83ADE0B-7502-417A-B15A-4E978DE735EB}"/>
              </a:ext>
            </a:extLst>
          </p:cNvPr>
          <p:cNvSpPr txBox="1"/>
          <p:nvPr/>
        </p:nvSpPr>
        <p:spPr>
          <a:xfrm>
            <a:off x="6741801" y="5204304"/>
            <a:ext cx="2384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M</a:t>
            </a:r>
            <a:r>
              <a:rPr lang="en-US" sz="4800" dirty="0">
                <a:solidFill>
                  <a:srgbClr val="5C739C"/>
                </a:solidFill>
                <a:latin typeface="Arial Black" panose="020B0A04020102020204" pitchFamily="34" charset="0"/>
                <a:ea typeface="Cambria Math" panose="02040503050406030204" pitchFamily="18" charset="0"/>
              </a:rPr>
              <a:t>i</a:t>
            </a:r>
            <a:r>
              <a:rPr lang="en-US" sz="4800" dirty="0">
                <a:ln>
                  <a:solidFill>
                    <a:srgbClr val="5C739C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</a:rPr>
              <a:t>cro</a:t>
            </a:r>
            <a:endParaRPr lang="es-CO" sz="4800" dirty="0">
              <a:ln>
                <a:solidFill>
                  <a:srgbClr val="5C739C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4953146-C9AD-4C15-9F9D-5F6932F0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08" y="2951152"/>
            <a:ext cx="205029" cy="1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C26ED-F65D-5D41-8438-47B78342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03234" y="1219202"/>
            <a:ext cx="571500" cy="152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178DB87-D315-4D34-AB2A-6C0F9ABA65EB}"/>
              </a:ext>
            </a:extLst>
          </p:cNvPr>
          <p:cNvSpPr/>
          <p:nvPr/>
        </p:nvSpPr>
        <p:spPr>
          <a:xfrm>
            <a:off x="9409814" y="0"/>
            <a:ext cx="27821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002CFD4-7CAA-446C-B084-8923E3B0ED62}"/>
              </a:ext>
            </a:extLst>
          </p:cNvPr>
          <p:cNvSpPr/>
          <p:nvPr/>
        </p:nvSpPr>
        <p:spPr>
          <a:xfrm>
            <a:off x="-1" y="0"/>
            <a:ext cx="3753293" cy="14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872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AB0AC1A9-AD08-43F6-A602-071FF23773CF}"/>
              </a:ext>
            </a:extLst>
          </p:cNvPr>
          <p:cNvSpPr/>
          <p:nvPr/>
        </p:nvSpPr>
        <p:spPr>
          <a:xfrm>
            <a:off x="6741041" y="5901969"/>
            <a:ext cx="5300461" cy="95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 descr="Un hombre con un traje de color rojo&#10;&#10;Descripción generada automáticamente con confianza media">
            <a:extLst>
              <a:ext uri="{FF2B5EF4-FFF2-40B4-BE49-F238E27FC236}">
                <a16:creationId xmlns:a16="http://schemas.microsoft.com/office/drawing/2014/main" id="{32FF9E27-0547-455C-A042-53C3B3D086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835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7163" y="0"/>
            <a:ext cx="4439479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1195222-055E-4FB7-A777-B5BD22FF96CD}"/>
              </a:ext>
            </a:extLst>
          </p:cNvPr>
          <p:cNvSpPr txBox="1"/>
          <p:nvPr/>
        </p:nvSpPr>
        <p:spPr>
          <a:xfrm>
            <a:off x="6122489" y="5150202"/>
            <a:ext cx="18633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451CB9-F5BD-4B9C-B27B-04CF305AFCF6}"/>
              </a:ext>
            </a:extLst>
          </p:cNvPr>
          <p:cNvSpPr txBox="1"/>
          <p:nvPr/>
        </p:nvSpPr>
        <p:spPr>
          <a:xfrm>
            <a:off x="3442859" y="4780870"/>
            <a:ext cx="425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¿En qué es inteligente una inteligencia?</a:t>
            </a:r>
            <a:endParaRPr lang="es-ES" b="1" dirty="0">
              <a:solidFill>
                <a:srgbClr val="5C739C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282F68-0491-4F42-8DAA-6543629CC38B}"/>
              </a:ext>
            </a:extLst>
          </p:cNvPr>
          <p:cNvSpPr txBox="1"/>
          <p:nvPr/>
        </p:nvSpPr>
        <p:spPr>
          <a:xfrm>
            <a:off x="4101244" y="1649820"/>
            <a:ext cx="48623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>
                <a:ln w="19050">
                  <a:solidFill>
                    <a:srgbClr val="5C739C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¿Es posible enamorarse de una inteligencia artificial?</a:t>
            </a:r>
            <a:endParaRPr lang="es-CO" sz="4800" b="1" dirty="0">
              <a:ln w="19050">
                <a:solidFill>
                  <a:srgbClr val="5C739C"/>
                </a:solidFill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137570A-E0C6-4ADB-BEC0-384E8C12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00" y="3428999"/>
            <a:ext cx="205029" cy="17348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633A5D9-F530-42EA-9762-A28F003B6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49919" y="4227282"/>
            <a:ext cx="571500" cy="152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CD690AD-2BCB-452B-8724-177C3929FB87}"/>
              </a:ext>
            </a:extLst>
          </p:cNvPr>
          <p:cNvSpPr txBox="1"/>
          <p:nvPr/>
        </p:nvSpPr>
        <p:spPr>
          <a:xfrm>
            <a:off x="5800764" y="4979987"/>
            <a:ext cx="2506806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8800" dirty="0" err="1">
                <a:ln>
                  <a:solidFill>
                    <a:srgbClr val="E83566"/>
                  </a:solidFill>
                </a:ln>
                <a:noFill/>
                <a:latin typeface="Arial Black" panose="020B0A040201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Her</a:t>
            </a:r>
            <a:endParaRPr lang="es-CO" sz="8800" dirty="0">
              <a:ln>
                <a:solidFill>
                  <a:srgbClr val="E83566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7D3E32-53FB-4696-9613-C2EF9F93C81A}"/>
              </a:ext>
            </a:extLst>
          </p:cNvPr>
          <p:cNvSpPr txBox="1"/>
          <p:nvPr/>
        </p:nvSpPr>
        <p:spPr>
          <a:xfrm>
            <a:off x="690851" y="3304734"/>
            <a:ext cx="3334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 inteligencia es una sola, </a:t>
            </a:r>
          </a:p>
          <a:p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 son varias inteligencias?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EF8371-D43E-48B9-B19F-255414AC5D3F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9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6CCF6B4-C133-4BC3-B2CB-0461EA3C6B0B}"/>
              </a:ext>
            </a:extLst>
          </p:cNvPr>
          <p:cNvSpPr txBox="1"/>
          <p:nvPr/>
        </p:nvSpPr>
        <p:spPr>
          <a:xfrm>
            <a:off x="3572537" y="709937"/>
            <a:ext cx="46647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E8356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¿Qué son los sentimientos?</a:t>
            </a:r>
            <a:endParaRPr lang="es-CO" sz="40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70F07C-C171-4997-B57E-0BC091068037}"/>
              </a:ext>
            </a:extLst>
          </p:cNvPr>
          <p:cNvSpPr txBox="1"/>
          <p:nvPr/>
        </p:nvSpPr>
        <p:spPr>
          <a:xfrm>
            <a:off x="7176991" y="4835416"/>
            <a:ext cx="393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¿Las máquinas tienen sentimientos?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295D40-4F94-4BEE-A11B-B6C27F9BC152}"/>
              </a:ext>
            </a:extLst>
          </p:cNvPr>
          <p:cNvSpPr txBox="1"/>
          <p:nvPr/>
        </p:nvSpPr>
        <p:spPr>
          <a:xfrm>
            <a:off x="650449" y="1380047"/>
            <a:ext cx="28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CO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D564CEE5-198B-43E4-B3D0-6DEBB37BC3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8377" y="3429000"/>
            <a:ext cx="3743859" cy="1308829"/>
          </a:xfrm>
          <a:prstGeom prst="rect">
            <a:avLst/>
          </a:prstGeom>
        </p:spPr>
      </p:pic>
      <p:pic>
        <p:nvPicPr>
          <p:cNvPr id="9" name="Imagen 8" descr="Un niño sosteniendo un oso de peluche&#10;&#10;Descripción generada automáticamente con confianza baja">
            <a:extLst>
              <a:ext uri="{FF2B5EF4-FFF2-40B4-BE49-F238E27FC236}">
                <a16:creationId xmlns:a16="http://schemas.microsoft.com/office/drawing/2014/main" id="{5CF67CF8-2E12-45D6-9D3B-1010F836B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C73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11069" b="10524"/>
          <a:stretch/>
        </p:blipFill>
        <p:spPr>
          <a:xfrm flipH="1">
            <a:off x="0" y="3363761"/>
            <a:ext cx="5158653" cy="34942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4BD310-347D-410E-A440-FC743937DB78}"/>
              </a:ext>
            </a:extLst>
          </p:cNvPr>
          <p:cNvSpPr txBox="1"/>
          <p:nvPr/>
        </p:nvSpPr>
        <p:spPr>
          <a:xfrm>
            <a:off x="4210493" y="2275075"/>
            <a:ext cx="30621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emociones no son únicamente una cualidad humana: son comunes a todos los mamíferos.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los animales han desarrollado por evolución capacidades y necesidades emocionales.</a:t>
            </a:r>
          </a:p>
        </p:txBody>
      </p:sp>
    </p:spTree>
    <p:extLst>
      <p:ext uri="{BB962C8B-B14F-4D97-AF65-F5344CB8AC3E}">
        <p14:creationId xmlns:p14="http://schemas.microsoft.com/office/powerpoint/2010/main" val="3380050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in fotograf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con fotografia o gráfic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1061</Words>
  <Application>Microsoft Office PowerPoint</Application>
  <PresentationFormat>Panorámica</PresentationFormat>
  <Paragraphs>118</Paragraphs>
  <Slides>27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 Math</vt:lpstr>
      <vt:lpstr>Tema sin fotografia</vt:lpstr>
      <vt:lpstr>Tema con fotografia o gráficos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Erika Miosoti Faura Arellano</dc:creator>
  <cp:lastModifiedBy>Andres Bedoya Tobon</cp:lastModifiedBy>
  <cp:revision>174</cp:revision>
  <dcterms:created xsi:type="dcterms:W3CDTF">2021-04-23T20:46:27Z</dcterms:created>
  <dcterms:modified xsi:type="dcterms:W3CDTF">2021-07-15T03:47:21Z</dcterms:modified>
</cp:coreProperties>
</file>